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3"/>
  </p:notesMasterIdLst>
  <p:sldIdLst>
    <p:sldId id="256" r:id="rId2"/>
    <p:sldId id="258" r:id="rId3"/>
    <p:sldId id="297" r:id="rId4"/>
    <p:sldId id="259" r:id="rId5"/>
    <p:sldId id="260" r:id="rId6"/>
    <p:sldId id="261" r:id="rId7"/>
    <p:sldId id="262" r:id="rId8"/>
    <p:sldId id="296" r:id="rId9"/>
    <p:sldId id="263" r:id="rId10"/>
    <p:sldId id="264" r:id="rId11"/>
    <p:sldId id="295" r:id="rId12"/>
  </p:sldIdLst>
  <p:sldSz cx="12192000" cy="6858000"/>
  <p:notesSz cx="6858000" cy="9144000"/>
  <p:embeddedFontLst>
    <p:embeddedFont>
      <p:font typeface="Oswald Medium" panose="00000600000000000000" pitchFamily="2" charset="0"/>
      <p:regular r:id="rId14"/>
    </p:embeddedFont>
    <p:embeddedFont>
      <p:font typeface="Work Sans Black" pitchFamily="2" charset="0"/>
      <p:bold r:id="rId15"/>
      <p:italic r:id="rId16"/>
      <p:boldItalic r:id="rId17"/>
    </p:embeddedFont>
    <p:embeddedFont>
      <p:font typeface="Work Sans ExtraBold" pitchFamily="2" charset="0"/>
      <p:bold r:id="rId18"/>
    </p:embeddedFont>
    <p:embeddedFont>
      <p:font typeface="Work Sans Medium" pitchFamily="2" charset="0"/>
      <p:regular r:id="rId19"/>
      <p:bold r:id="rId20"/>
      <p:italic r:id="rId21"/>
      <p:boldItalic r:id="rId22"/>
    </p:embeddedFont>
    <p:embeddedFont>
      <p:font typeface="Work Sans SemiBold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7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5F71A7-43A4-DEE6-3A41-EF6D4E931058}" v="19" dt="2025-12-30T21:16:33.524"/>
  </p1510:revLst>
</p1510:revInfo>
</file>

<file path=ppt/tableStyles.xml><?xml version="1.0" encoding="utf-8"?>
<a:tblStyleLst xmlns:a="http://schemas.openxmlformats.org/drawingml/2006/main" def="{5699B033-EE29-4404-AAEA-B4746F73A01C}">
  <a:tblStyle styleId="{5699B033-EE29-4404-AAEA-B4746F73A0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8A04DC-B521-4D4B-9A3D-EF95810DE47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a8ddb2d82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  <p:sp>
        <p:nvSpPr>
          <p:cNvPr id="229" name="Google Shape;229;g3a8ddb2d82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a909c2326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  <p:sp>
        <p:nvSpPr>
          <p:cNvPr id="420" name="Google Shape;420;g3a909c23261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8ddb2d8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  <p:sp>
        <p:nvSpPr>
          <p:cNvPr id="188" name="Google Shape;188;g3a8ddb2d8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3932487F-F274-6A2E-D5B3-CD10FEC25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8ddb2d829_0_0:notes">
            <a:extLst>
              <a:ext uri="{FF2B5EF4-FFF2-40B4-BE49-F238E27FC236}">
                <a16:creationId xmlns:a16="http://schemas.microsoft.com/office/drawing/2014/main" id="{B40E1B57-EBB1-1174-3CB1-2602E8565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  <p:sp>
        <p:nvSpPr>
          <p:cNvPr id="188" name="Google Shape;188;g3a8ddb2d829_0_0:notes">
            <a:extLst>
              <a:ext uri="{FF2B5EF4-FFF2-40B4-BE49-F238E27FC236}">
                <a16:creationId xmlns:a16="http://schemas.microsoft.com/office/drawing/2014/main" id="{6BA4D19F-C331-2D88-E8A7-3D149E77FA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2679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8ddb2d82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  <p:sp>
        <p:nvSpPr>
          <p:cNvPr id="195" name="Google Shape;195;g3a8ddb2d82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8ddb2d82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  <p:sp>
        <p:nvSpPr>
          <p:cNvPr id="202" name="Google Shape;202;g3a8ddb2d82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a8ddb2d82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  <p:sp>
        <p:nvSpPr>
          <p:cNvPr id="209" name="Google Shape;209;g3a8ddb2d82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8ddb2d82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  <p:sp>
        <p:nvSpPr>
          <p:cNvPr id="216" name="Google Shape;216;g3a8ddb2d82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2838E722-BC3B-23EB-B1B8-9112DF793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a8ddb2d829_0_47:notes">
            <a:extLst>
              <a:ext uri="{FF2B5EF4-FFF2-40B4-BE49-F238E27FC236}">
                <a16:creationId xmlns:a16="http://schemas.microsoft.com/office/drawing/2014/main" id="{18BBC29C-892B-28B0-59EA-2D522C2BA0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  <p:sp>
        <p:nvSpPr>
          <p:cNvPr id="229" name="Google Shape;229;g3a8ddb2d829_0_47:notes">
            <a:extLst>
              <a:ext uri="{FF2B5EF4-FFF2-40B4-BE49-F238E27FC236}">
                <a16:creationId xmlns:a16="http://schemas.microsoft.com/office/drawing/2014/main" id="{6ADC47ED-7983-A887-FF04-6332CBBCDC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1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8ddb2d82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  <p:sp>
        <p:nvSpPr>
          <p:cNvPr id="222" name="Google Shape;222;g3a8ddb2d82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2525871"/>
            <a:ext cx="9144000" cy="180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 ExtraBold"/>
              <a:buNone/>
              <a:defRPr sz="60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4331218"/>
            <a:ext cx="9144000" cy="417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2"/>
          </p:nvPr>
        </p:nvSpPr>
        <p:spPr>
          <a:xfrm>
            <a:off x="1524000" y="1986121"/>
            <a:ext cx="4051300" cy="24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00150" y="1587500"/>
            <a:ext cx="38100" cy="36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with Text">
  <p:cSld name="3 Column with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681517" y="1452381"/>
            <a:ext cx="2948064" cy="5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3" name="Google Shape;73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95111" y="697593"/>
            <a:ext cx="38100" cy="56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 txBox="1">
            <a:spLocks noGrp="1"/>
          </p:cNvSpPr>
          <p:nvPr>
            <p:ph type="body" idx="2"/>
          </p:nvPr>
        </p:nvSpPr>
        <p:spPr>
          <a:xfrm>
            <a:off x="4598741" y="1450952"/>
            <a:ext cx="2948064" cy="5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5" name="Google Shape;7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2335" y="764187"/>
            <a:ext cx="38100" cy="56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2"/>
          <p:cNvSpPr txBox="1">
            <a:spLocks noGrp="1"/>
          </p:cNvSpPr>
          <p:nvPr>
            <p:ph type="body" idx="3"/>
          </p:nvPr>
        </p:nvSpPr>
        <p:spPr>
          <a:xfrm>
            <a:off x="680893" y="2211600"/>
            <a:ext cx="2948064" cy="88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4"/>
          </p:nvPr>
        </p:nvSpPr>
        <p:spPr>
          <a:xfrm>
            <a:off x="4598741" y="2211600"/>
            <a:ext cx="2948064" cy="88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5"/>
          </p:nvPr>
        </p:nvSpPr>
        <p:spPr>
          <a:xfrm>
            <a:off x="680893" y="3334693"/>
            <a:ext cx="2948064" cy="260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6"/>
          </p:nvPr>
        </p:nvSpPr>
        <p:spPr>
          <a:xfrm>
            <a:off x="4598741" y="3327943"/>
            <a:ext cx="2948064" cy="260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7"/>
          </p:nvPr>
        </p:nvSpPr>
        <p:spPr>
          <a:xfrm>
            <a:off x="8515965" y="1401769"/>
            <a:ext cx="2948064" cy="5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8"/>
          </p:nvPr>
        </p:nvSpPr>
        <p:spPr>
          <a:xfrm>
            <a:off x="8515965" y="2162417"/>
            <a:ext cx="2948064" cy="88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9"/>
          </p:nvPr>
        </p:nvSpPr>
        <p:spPr>
          <a:xfrm>
            <a:off x="8515965" y="3334693"/>
            <a:ext cx="2948064" cy="260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with Objects">
  <p:cSld name="3 Column with 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681517" y="1452381"/>
            <a:ext cx="2948064" cy="5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95111" y="697593"/>
            <a:ext cx="38100" cy="56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>
            <a:spLocks noGrp="1"/>
          </p:cNvSpPr>
          <p:nvPr>
            <p:ph type="body" idx="2"/>
          </p:nvPr>
        </p:nvSpPr>
        <p:spPr>
          <a:xfrm>
            <a:off x="4598741" y="1450952"/>
            <a:ext cx="2948064" cy="5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2335" y="764187"/>
            <a:ext cx="38100" cy="56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>
            <a:spLocks noGrp="1"/>
          </p:cNvSpPr>
          <p:nvPr>
            <p:ph type="body" idx="3"/>
          </p:nvPr>
        </p:nvSpPr>
        <p:spPr>
          <a:xfrm>
            <a:off x="680893" y="2211600"/>
            <a:ext cx="2948064" cy="88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"/>
          </p:nvPr>
        </p:nvSpPr>
        <p:spPr>
          <a:xfrm>
            <a:off x="4598741" y="2211600"/>
            <a:ext cx="2948064" cy="88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5"/>
          </p:nvPr>
        </p:nvSpPr>
        <p:spPr>
          <a:xfrm>
            <a:off x="8515965" y="1401769"/>
            <a:ext cx="2948064" cy="5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6"/>
          </p:nvPr>
        </p:nvSpPr>
        <p:spPr>
          <a:xfrm>
            <a:off x="8515965" y="2162417"/>
            <a:ext cx="2948064" cy="88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7"/>
          </p:nvPr>
        </p:nvSpPr>
        <p:spPr>
          <a:xfrm>
            <a:off x="680893" y="3326932"/>
            <a:ext cx="2947987" cy="260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8"/>
          </p:nvPr>
        </p:nvSpPr>
        <p:spPr>
          <a:xfrm>
            <a:off x="4598741" y="3326608"/>
            <a:ext cx="2947987" cy="260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9"/>
          </p:nvPr>
        </p:nvSpPr>
        <p:spPr>
          <a:xfrm>
            <a:off x="8515965" y="3326608"/>
            <a:ext cx="2947987" cy="260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age quote">
  <p:cSld name="Full page quot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 descr="A logo of a college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4526" y="222587"/>
            <a:ext cx="1082674" cy="10826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1833562" y="1814025"/>
            <a:ext cx="8524875" cy="322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 i="1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>
                <a:solidFill>
                  <a:schemeClr val="lt2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>
                <a:solidFill>
                  <a:schemeClr val="lt2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2"/>
          </p:nvPr>
        </p:nvSpPr>
        <p:spPr>
          <a:xfrm>
            <a:off x="2936107" y="5383161"/>
            <a:ext cx="6319786" cy="33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Body Copy">
  <p:cSld name="Headline with Body Cop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0" y="0"/>
            <a:ext cx="4876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425726" y="1497495"/>
            <a:ext cx="4025348" cy="98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Work Sans Black"/>
              <a:buNone/>
              <a:defRPr sz="3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425726" y="2730487"/>
            <a:ext cx="4051300" cy="3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6096000" y="1698000"/>
            <a:ext cx="5151120" cy="38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Horizontal Photo">
  <p:cSld name="Headline with Horizontal Photo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4876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>
            <a:spLocks noGrp="1"/>
          </p:cNvSpPr>
          <p:nvPr>
            <p:ph type="pic" idx="2"/>
          </p:nvPr>
        </p:nvSpPr>
        <p:spPr>
          <a:xfrm>
            <a:off x="5499651" y="1399692"/>
            <a:ext cx="6135758" cy="409050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7584109" y="5507366"/>
            <a:ext cx="4051300" cy="39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1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425726" y="1497495"/>
            <a:ext cx="4025348" cy="98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Work Sans Black"/>
              <a:buNone/>
              <a:defRPr sz="3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3"/>
          </p:nvPr>
        </p:nvSpPr>
        <p:spPr>
          <a:xfrm>
            <a:off x="425726" y="2730487"/>
            <a:ext cx="4051300" cy="3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Vertical Photo">
  <p:cSld name="Headline with Vertical Photo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0" y="0"/>
            <a:ext cx="4876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>
            <a:spLocks noGrp="1"/>
          </p:cNvSpPr>
          <p:nvPr>
            <p:ph type="pic" idx="2"/>
          </p:nvPr>
        </p:nvSpPr>
        <p:spPr>
          <a:xfrm>
            <a:off x="6726639" y="559878"/>
            <a:ext cx="3619627" cy="542944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425726" y="1497495"/>
            <a:ext cx="4025348" cy="98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Work Sans Black"/>
              <a:buNone/>
              <a:defRPr sz="3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425726" y="2730487"/>
            <a:ext cx="4051300" cy="3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Photo">
  <p:cSld name="Headline with Photo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/>
        </p:nvSpPr>
        <p:spPr>
          <a:xfrm>
            <a:off x="0" y="0"/>
            <a:ext cx="4876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8" descr="A logo of a college&#10;&#10;AI-generated content may be incorrect."/>
          <p:cNvPicPr preferRelativeResize="0"/>
          <p:nvPr/>
        </p:nvPicPr>
        <p:blipFill rotWithShape="1">
          <a:blip r:embed="rId2">
            <a:alphaModFix amt="31000"/>
          </a:blip>
          <a:srcRect/>
          <a:stretch/>
        </p:blipFill>
        <p:spPr>
          <a:xfrm>
            <a:off x="10804526" y="222587"/>
            <a:ext cx="1082674" cy="1082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>
            <a:spLocks noGrp="1"/>
          </p:cNvSpPr>
          <p:nvPr>
            <p:ph type="pic" idx="2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425726" y="1497495"/>
            <a:ext cx="4025348" cy="98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Work Sans Black"/>
              <a:buNone/>
              <a:defRPr sz="3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425726" y="2730487"/>
            <a:ext cx="4051300" cy="3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Object">
  <p:cSld name="Content with Objec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625475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933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2"/>
          </p:nvPr>
        </p:nvSpPr>
        <p:spPr>
          <a:xfrm>
            <a:off x="625475" y="2298700"/>
            <a:ext cx="3932237" cy="367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51400" y="611187"/>
            <a:ext cx="38100" cy="5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Collage">
  <p:cSld name="Photo Collag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>
            <a:spLocks noGrp="1"/>
          </p:cNvSpPr>
          <p:nvPr>
            <p:ph type="pic" idx="2"/>
          </p:nvPr>
        </p:nvSpPr>
        <p:spPr>
          <a:xfrm>
            <a:off x="950277" y="956491"/>
            <a:ext cx="9036594" cy="317717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28" name="Google Shape;128;p20"/>
          <p:cNvSpPr>
            <a:spLocks noGrp="1"/>
          </p:cNvSpPr>
          <p:nvPr>
            <p:ph type="pic" idx="3"/>
          </p:nvPr>
        </p:nvSpPr>
        <p:spPr>
          <a:xfrm>
            <a:off x="8382297" y="1871617"/>
            <a:ext cx="2796112" cy="402989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29" name="Google Shape;129;p20"/>
          <p:cNvSpPr>
            <a:spLocks noGrp="1"/>
          </p:cNvSpPr>
          <p:nvPr>
            <p:ph type="pic" idx="4"/>
          </p:nvPr>
        </p:nvSpPr>
        <p:spPr>
          <a:xfrm>
            <a:off x="3688499" y="4578168"/>
            <a:ext cx="1032654" cy="1031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30" name="Google Shape;130;p20"/>
          <p:cNvSpPr>
            <a:spLocks noGrp="1"/>
          </p:cNvSpPr>
          <p:nvPr>
            <p:ph type="pic" idx="5"/>
          </p:nvPr>
        </p:nvSpPr>
        <p:spPr>
          <a:xfrm>
            <a:off x="2655845" y="4578168"/>
            <a:ext cx="1032654" cy="1031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31" name="Google Shape;131;p20"/>
          <p:cNvSpPr>
            <a:spLocks noGrp="1"/>
          </p:cNvSpPr>
          <p:nvPr>
            <p:ph type="pic" idx="6"/>
          </p:nvPr>
        </p:nvSpPr>
        <p:spPr>
          <a:xfrm>
            <a:off x="1623191" y="4578168"/>
            <a:ext cx="1032654" cy="1031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32" name="Google Shape;132;p20"/>
          <p:cNvSpPr>
            <a:spLocks noGrp="1"/>
          </p:cNvSpPr>
          <p:nvPr>
            <p:ph type="pic" idx="7"/>
          </p:nvPr>
        </p:nvSpPr>
        <p:spPr>
          <a:xfrm>
            <a:off x="5153669" y="3915955"/>
            <a:ext cx="3228628" cy="198555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Collage - Light Background">
  <p:cSld name="Photo Collage - Light Background"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>
            <a:spLocks noGrp="1"/>
          </p:cNvSpPr>
          <p:nvPr>
            <p:ph type="pic" idx="2"/>
          </p:nvPr>
        </p:nvSpPr>
        <p:spPr>
          <a:xfrm>
            <a:off x="950277" y="956491"/>
            <a:ext cx="9036594" cy="317717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35" name="Google Shape;135;p21"/>
          <p:cNvSpPr>
            <a:spLocks noGrp="1"/>
          </p:cNvSpPr>
          <p:nvPr>
            <p:ph type="pic" idx="3"/>
          </p:nvPr>
        </p:nvSpPr>
        <p:spPr>
          <a:xfrm>
            <a:off x="8382297" y="1871617"/>
            <a:ext cx="2796112" cy="402989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36" name="Google Shape;136;p21"/>
          <p:cNvSpPr>
            <a:spLocks noGrp="1"/>
          </p:cNvSpPr>
          <p:nvPr>
            <p:ph type="pic" idx="4"/>
          </p:nvPr>
        </p:nvSpPr>
        <p:spPr>
          <a:xfrm>
            <a:off x="3688499" y="4578168"/>
            <a:ext cx="1032654" cy="1031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37" name="Google Shape;137;p21"/>
          <p:cNvSpPr>
            <a:spLocks noGrp="1"/>
          </p:cNvSpPr>
          <p:nvPr>
            <p:ph type="pic" idx="5"/>
          </p:nvPr>
        </p:nvSpPr>
        <p:spPr>
          <a:xfrm>
            <a:off x="2655845" y="4578168"/>
            <a:ext cx="1032654" cy="1031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38" name="Google Shape;138;p21"/>
          <p:cNvSpPr>
            <a:spLocks noGrp="1"/>
          </p:cNvSpPr>
          <p:nvPr>
            <p:ph type="pic" idx="6"/>
          </p:nvPr>
        </p:nvSpPr>
        <p:spPr>
          <a:xfrm>
            <a:off x="1623191" y="4578168"/>
            <a:ext cx="1032654" cy="1031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39" name="Google Shape;139;p21"/>
          <p:cNvSpPr>
            <a:spLocks noGrp="1"/>
          </p:cNvSpPr>
          <p:nvPr>
            <p:ph type="pic" idx="7"/>
          </p:nvPr>
        </p:nvSpPr>
        <p:spPr>
          <a:xfrm>
            <a:off x="5153669" y="3915955"/>
            <a:ext cx="3228628" cy="198555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40" name="Google Shape;140;p21" descr="A logo of a college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4526" y="222587"/>
            <a:ext cx="1082674" cy="108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Photo">
  <p:cSld name="Full Slide Photo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33" name="Google Shape;33;p4" descr="A logo of a college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4526" y="222587"/>
            <a:ext cx="1082674" cy="108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Collage - WithPhotos - Dark Background">
  <p:cSld name="Photo Collage - WithPhotos - Dark Background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 descr="A building with a dome on top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 t="46367" r="660" b="1230"/>
          <a:stretch/>
        </p:blipFill>
        <p:spPr>
          <a:xfrm>
            <a:off x="952499" y="956491"/>
            <a:ext cx="9034372" cy="317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 descr="A close-up of a building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t="-3" r="33225" b="9"/>
          <a:stretch/>
        </p:blipFill>
        <p:spPr>
          <a:xfrm>
            <a:off x="1619856" y="4578168"/>
            <a:ext cx="1032654" cy="103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 descr="A hand giving a thumbs up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 l="35894" t="44368" r="-250" b="12807"/>
          <a:stretch/>
        </p:blipFill>
        <p:spPr>
          <a:xfrm>
            <a:off x="2652510" y="4578168"/>
            <a:ext cx="1032654" cy="103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5">
            <a:alphaModFix/>
          </a:blip>
          <a:srcRect l="5809" t="8940" r="10836" b="12891"/>
          <a:stretch/>
        </p:blipFill>
        <p:spPr>
          <a:xfrm>
            <a:off x="5153669" y="3919505"/>
            <a:ext cx="3228628" cy="2018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 rotWithShape="1">
          <a:blip r:embed="rId6">
            <a:alphaModFix/>
          </a:blip>
          <a:srcRect l="16645" r="16645"/>
          <a:stretch/>
        </p:blipFill>
        <p:spPr>
          <a:xfrm>
            <a:off x="3681136" y="4578168"/>
            <a:ext cx="1032654" cy="103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 rotWithShape="1">
          <a:blip r:embed="rId7">
            <a:alphaModFix/>
          </a:blip>
          <a:srcRect l="25889" t="6081" r="29734"/>
          <a:stretch/>
        </p:blipFill>
        <p:spPr>
          <a:xfrm>
            <a:off x="8382297" y="1904559"/>
            <a:ext cx="2857204" cy="402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 descr="A white text on a black background&#10;&#10;AI-generated content may be incorrect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99314" y="974725"/>
            <a:ext cx="807548" cy="807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Collage - WithPhotos - Light Background">
  <p:cSld name="Photo Collage - WithPhotos - Light Background"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 descr="A logo of a college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85296" y="831782"/>
            <a:ext cx="1082674" cy="108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 descr="A building with a dome on top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t="46367" r="660" b="1230"/>
          <a:stretch/>
        </p:blipFill>
        <p:spPr>
          <a:xfrm>
            <a:off x="952499" y="956491"/>
            <a:ext cx="9034372" cy="317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 descr="A close-up of a building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 t="-3" r="33225" b="9"/>
          <a:stretch/>
        </p:blipFill>
        <p:spPr>
          <a:xfrm>
            <a:off x="1619856" y="4578168"/>
            <a:ext cx="1032654" cy="103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 descr="A hand giving a thumbs up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 l="35894" t="44368" r="-250" b="12807"/>
          <a:stretch/>
        </p:blipFill>
        <p:spPr>
          <a:xfrm>
            <a:off x="2652510" y="4578168"/>
            <a:ext cx="1032654" cy="103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 rotWithShape="1">
          <a:blip r:embed="rId6">
            <a:alphaModFix/>
          </a:blip>
          <a:srcRect l="5809" t="8940" r="10836" b="12891"/>
          <a:stretch/>
        </p:blipFill>
        <p:spPr>
          <a:xfrm>
            <a:off x="5153669" y="3919505"/>
            <a:ext cx="3228628" cy="2018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7">
            <a:alphaModFix/>
          </a:blip>
          <a:srcRect l="16645" r="16645"/>
          <a:stretch/>
        </p:blipFill>
        <p:spPr>
          <a:xfrm>
            <a:off x="3681136" y="4578168"/>
            <a:ext cx="1032654" cy="103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 rotWithShape="1">
          <a:blip r:embed="rId8">
            <a:alphaModFix/>
          </a:blip>
          <a:srcRect l="25889" t="6081" r="29734"/>
          <a:stretch/>
        </p:blipFill>
        <p:spPr>
          <a:xfrm>
            <a:off x="8382297" y="1904559"/>
            <a:ext cx="2857204" cy="4029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Photo Collage">
  <p:cSld name="Small Photo Collag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>
            <a:spLocks noGrp="1"/>
          </p:cNvSpPr>
          <p:nvPr>
            <p:ph type="pic" idx="2"/>
          </p:nvPr>
        </p:nvSpPr>
        <p:spPr>
          <a:xfrm>
            <a:off x="5533697" y="1445218"/>
            <a:ext cx="6658303" cy="266957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59" name="Google Shape;159;p24"/>
          <p:cNvSpPr>
            <a:spLocks noGrp="1"/>
          </p:cNvSpPr>
          <p:nvPr>
            <p:ph type="pic" idx="3"/>
          </p:nvPr>
        </p:nvSpPr>
        <p:spPr>
          <a:xfrm>
            <a:off x="9686803" y="3158205"/>
            <a:ext cx="1852268" cy="266957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60" name="Google Shape;160;p24"/>
          <p:cNvSpPr>
            <a:spLocks noGrp="1"/>
          </p:cNvSpPr>
          <p:nvPr>
            <p:ph type="pic" idx="4"/>
          </p:nvPr>
        </p:nvSpPr>
        <p:spPr>
          <a:xfrm>
            <a:off x="7092828" y="4502867"/>
            <a:ext cx="2138785" cy="131531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61" name="Google Shape;161;p24"/>
          <p:cNvSpPr/>
          <p:nvPr/>
        </p:nvSpPr>
        <p:spPr>
          <a:xfrm>
            <a:off x="0" y="0"/>
            <a:ext cx="4876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425726" y="2403613"/>
            <a:ext cx="4025348" cy="205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Work Sans Black"/>
              <a:buNone/>
              <a:defRPr sz="3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ogether, We Stand">
  <p:cSld name="Together, We Stand">
    <p:bg>
      <p:bgPr>
        <a:solidFill>
          <a:schemeClr val="dk2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0806" y="3310361"/>
            <a:ext cx="7990387" cy="126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 descr="A white text on a black background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9425" y="1576761"/>
            <a:ext cx="1073150" cy="10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ger Impact">
  <p:cSld name="Bigger Impact">
    <p:bg>
      <p:bgPr>
        <a:solidFill>
          <a:schemeClr val="dk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91012" y="3310361"/>
            <a:ext cx="9209972" cy="126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 descr="A white text on a black background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9425" y="1576761"/>
            <a:ext cx="1073150" cy="10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with Numbers">
  <p:cSld name="Section Divider with Number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3848100" y="1587500"/>
            <a:ext cx="7184570" cy="1736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ExtraBold"/>
              <a:buNone/>
              <a:defRPr sz="48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3848100" y="3483477"/>
            <a:ext cx="7184570" cy="178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89300" y="1587500"/>
            <a:ext cx="38100" cy="36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734789" y="1587500"/>
            <a:ext cx="2180771" cy="36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 b="0" i="0"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- White">
  <p:cSld name="Section Divider - White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Work Sans Black"/>
              <a:buNone/>
              <a:defRPr sz="6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2000"/>
              <a:buNone/>
              <a:defRPr sz="2000">
                <a:solidFill>
                  <a:srgbClr val="777777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800"/>
              <a:buNone/>
              <a:defRPr sz="1800">
                <a:solidFill>
                  <a:srgbClr val="777777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9pPr>
          </a:lstStyle>
          <a:p>
            <a:endParaRPr/>
          </a:p>
        </p:txBody>
      </p:sp>
      <p:pic>
        <p:nvPicPr>
          <p:cNvPr id="45" name="Google Shape;45;p7" descr="A logo of a college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4526" y="222587"/>
            <a:ext cx="1082674" cy="108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- Gray">
  <p:cSld name="Section Divider - Gray">
    <p:bg>
      <p:bgPr>
        <a:solidFill>
          <a:srgbClr val="EAEAEA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Work Sans Black"/>
              <a:buNone/>
              <a:defRPr sz="6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2000"/>
              <a:buNone/>
              <a:defRPr sz="2000">
                <a:solidFill>
                  <a:srgbClr val="777777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800"/>
              <a:buNone/>
              <a:defRPr sz="1800">
                <a:solidFill>
                  <a:srgbClr val="777777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9pPr>
          </a:lstStyle>
          <a:p>
            <a:endParaRPr/>
          </a:p>
        </p:txBody>
      </p:sp>
      <p:pic>
        <p:nvPicPr>
          <p:cNvPr id="49" name="Google Shape;49;p8" descr="A logo of a college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4526" y="222587"/>
            <a:ext cx="1082674" cy="108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with Text">
  <p:cSld name="1 Column with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1896018" y="1452381"/>
            <a:ext cx="8803087" cy="5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49282" y="697593"/>
            <a:ext cx="38100" cy="56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1895394" y="2211600"/>
            <a:ext cx="8803087" cy="88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>
          <a:xfrm>
            <a:off x="1895393" y="3334693"/>
            <a:ext cx="8803087" cy="260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ith Objects">
  <p:cSld name="2 Column with 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398167" y="1452381"/>
            <a:ext cx="4200607" cy="5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697593"/>
            <a:ext cx="38100" cy="56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0"/>
          <p:cNvSpPr txBox="1">
            <a:spLocks noGrp="1"/>
          </p:cNvSpPr>
          <p:nvPr>
            <p:ph type="body" idx="2"/>
          </p:nvPr>
        </p:nvSpPr>
        <p:spPr>
          <a:xfrm>
            <a:off x="6629858" y="1450952"/>
            <a:ext cx="4200607" cy="5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3"/>
          </p:nvPr>
        </p:nvSpPr>
        <p:spPr>
          <a:xfrm>
            <a:off x="1397543" y="2211600"/>
            <a:ext cx="4200607" cy="88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4"/>
          </p:nvPr>
        </p:nvSpPr>
        <p:spPr>
          <a:xfrm>
            <a:off x="6629858" y="2211600"/>
            <a:ext cx="4200607" cy="88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5"/>
          </p:nvPr>
        </p:nvSpPr>
        <p:spPr>
          <a:xfrm>
            <a:off x="1397544" y="3326932"/>
            <a:ext cx="4200497" cy="260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6"/>
          </p:nvPr>
        </p:nvSpPr>
        <p:spPr>
          <a:xfrm>
            <a:off x="6629859" y="3326608"/>
            <a:ext cx="4200497" cy="260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ith Text">
  <p:cSld name="2 Column with 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1398167" y="1452381"/>
            <a:ext cx="4200607" cy="5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697593"/>
            <a:ext cx="38100" cy="56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>
            <a:spLocks noGrp="1"/>
          </p:cNvSpPr>
          <p:nvPr>
            <p:ph type="body" idx="2"/>
          </p:nvPr>
        </p:nvSpPr>
        <p:spPr>
          <a:xfrm>
            <a:off x="6629858" y="1450952"/>
            <a:ext cx="4200607" cy="5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3"/>
          </p:nvPr>
        </p:nvSpPr>
        <p:spPr>
          <a:xfrm>
            <a:off x="1397543" y="2211600"/>
            <a:ext cx="4200607" cy="88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4"/>
          </p:nvPr>
        </p:nvSpPr>
        <p:spPr>
          <a:xfrm>
            <a:off x="6629858" y="2211600"/>
            <a:ext cx="4200607" cy="88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5"/>
          </p:nvPr>
        </p:nvSpPr>
        <p:spPr>
          <a:xfrm>
            <a:off x="1397542" y="3334693"/>
            <a:ext cx="4200607" cy="260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6"/>
          </p:nvPr>
        </p:nvSpPr>
        <p:spPr>
          <a:xfrm>
            <a:off x="6629858" y="3334693"/>
            <a:ext cx="4200607" cy="260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9096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Black"/>
              <a:buNone/>
              <a:defRPr sz="4400" b="1" i="0" u="none" strike="noStrike" cap="none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2370137"/>
            <a:ext cx="10515600" cy="341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2049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1" i="0" u="none" strike="noStrike" cap="non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9" name="Google Shape;9;p1" descr="A white text on a black background&#10;&#10;AI-generated content may be incorrect.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0983911" y="398493"/>
            <a:ext cx="739776" cy="73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8623300" y="6256707"/>
            <a:ext cx="315595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 dirty="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TEXAS A&amp;M UNIVERSITY</a:t>
            </a: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>
            <a:spLocks noGrp="1"/>
          </p:cNvSpPr>
          <p:nvPr>
            <p:ph type="ctrTitle"/>
          </p:nvPr>
        </p:nvSpPr>
        <p:spPr>
          <a:xfrm>
            <a:off x="1524000" y="2959859"/>
            <a:ext cx="9144000" cy="164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r>
              <a:rPr lang="en-US" dirty="0"/>
              <a:t>CMIS CASE COMPETITION</a:t>
            </a:r>
            <a:br>
              <a:rPr lang="en-US" dirty="0"/>
            </a:br>
            <a:r>
              <a:rPr lang="en-US" sz="2800" dirty="0"/>
              <a:t>MaysCentral Event Management System</a:t>
            </a:r>
            <a:endParaRPr sz="2800" dirty="0"/>
          </a:p>
        </p:txBody>
      </p:sp>
      <p:sp>
        <p:nvSpPr>
          <p:cNvPr id="175" name="Google Shape;175;p27"/>
          <p:cNvSpPr txBox="1">
            <a:spLocks noGrp="1"/>
          </p:cNvSpPr>
          <p:nvPr>
            <p:ph type="body" idx="2"/>
          </p:nvPr>
        </p:nvSpPr>
        <p:spPr>
          <a:xfrm>
            <a:off x="1524000" y="3464274"/>
            <a:ext cx="4188600" cy="70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</a:pPr>
            <a:r>
              <a:rPr lang="en-US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Sonali Dash</a:t>
            </a:r>
          </a:p>
          <a:p>
            <a:pPr marL="0" indent="0">
              <a:spcBef>
                <a:spcPts val="0"/>
              </a:spcBef>
            </a:pPr>
            <a:r>
              <a:rPr lang="en-US" sz="2000" b="1" dirty="0">
                <a:solidFill>
                  <a:schemeClr val="lt1"/>
                </a:solidFill>
                <a:latin typeface="Arial"/>
                <a:cs typeface="Arial"/>
              </a:rPr>
              <a:t>Ritik Ashok Manghani</a:t>
            </a:r>
          </a:p>
          <a:p>
            <a:pPr marL="0" indent="0">
              <a:spcBef>
                <a:spcPts val="0"/>
              </a:spcBef>
            </a:pPr>
            <a:r>
              <a:rPr lang="en-US" sz="2000" b="1" dirty="0">
                <a:solidFill>
                  <a:schemeClr val="lt1"/>
                </a:solidFill>
                <a:latin typeface="Arial"/>
                <a:cs typeface="Arial"/>
              </a:rPr>
              <a:t>Sri Akhil Arigela</a:t>
            </a:r>
          </a:p>
          <a:p>
            <a:pPr marL="0" indent="0">
              <a:spcBef>
                <a:spcPts val="0"/>
              </a:spcBef>
            </a:pPr>
            <a:r>
              <a:rPr lang="en-US" sz="2000" b="1" dirty="0">
                <a:solidFill>
                  <a:schemeClr val="lt1"/>
                </a:solidFill>
                <a:latin typeface="Arial"/>
                <a:cs typeface="Arial"/>
              </a:rPr>
              <a:t>Yashas Suresh</a:t>
            </a:r>
          </a:p>
          <a:p>
            <a:br>
              <a:rPr lang="en-US" sz="2000" dirty="0"/>
            </a:br>
            <a:endParaRPr lang="en-US" sz="2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</a:pPr>
            <a:endParaRPr sz="2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</a:pPr>
            <a:endParaRPr lang="en-US" sz="2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687175" y="260418"/>
            <a:ext cx="10515600" cy="1263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800" b="0" dirty="0"/>
              <a:t>Monitoring &amp; Observability</a:t>
            </a:r>
            <a:endParaRPr sz="2800" b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800" b="0"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1"/>
          </p:nvPr>
        </p:nvSpPr>
        <p:spPr>
          <a:xfrm>
            <a:off x="933125" y="2260063"/>
            <a:ext cx="10515600" cy="15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 Medium"/>
              <a:buChar char="●"/>
            </a:pPr>
            <a:r>
              <a:rPr lang="en-US" sz="1800" dirty="0"/>
              <a:t>Airflow UI provides run logs and execution history</a:t>
            </a:r>
            <a:br>
              <a:rPr lang="en-US" sz="1800" dirty="0"/>
            </a:b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 Medium"/>
              <a:buChar char="●"/>
            </a:pPr>
            <a:r>
              <a:rPr lang="en-US" sz="1800" dirty="0"/>
              <a:t>Integration with Prometheus + Grafana for metrics</a:t>
            </a:r>
            <a:br>
              <a:rPr lang="en-US" sz="1800" dirty="0"/>
            </a:b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 Medium"/>
              <a:buChar char="●"/>
            </a:pPr>
            <a:r>
              <a:rPr lang="en-US" sz="1800" dirty="0"/>
              <a:t>Pipeline KPIs tracked:</a:t>
            </a:r>
            <a:br>
              <a:rPr lang="en-US" sz="1800" dirty="0"/>
            </a:br>
            <a:endParaRPr sz="1800" dirty="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 Medium"/>
              <a:buChar char="-"/>
            </a:pPr>
            <a:r>
              <a:rPr lang="en-US" sz="1800" dirty="0"/>
              <a:t>record throughput</a:t>
            </a:r>
            <a:br>
              <a:rPr lang="en-US" sz="1800" dirty="0"/>
            </a:br>
            <a:endParaRPr sz="1800" dirty="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 Medium"/>
              <a:buChar char="-"/>
            </a:pPr>
            <a:r>
              <a:rPr lang="en-US" sz="1800" dirty="0"/>
              <a:t>failed inserts</a:t>
            </a:r>
            <a:br>
              <a:rPr lang="en-US" sz="1800" dirty="0"/>
            </a:br>
            <a:endParaRPr sz="1800" dirty="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 Medium"/>
              <a:buChar char="-"/>
            </a:pPr>
            <a:r>
              <a:rPr lang="en-US" sz="1800" dirty="0"/>
              <a:t>embedding generation latency</a:t>
            </a:r>
            <a:br>
              <a:rPr lang="en-US" sz="1800" dirty="0"/>
            </a:b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B06D95-E975-B673-884E-F6F5FBCBA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75" y="256473"/>
            <a:ext cx="10115525" cy="60629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6"/>
          <p:cNvSpPr txBox="1">
            <a:spLocks noGrp="1"/>
          </p:cNvSpPr>
          <p:nvPr>
            <p:ph type="title"/>
          </p:nvPr>
        </p:nvSpPr>
        <p:spPr>
          <a:xfrm>
            <a:off x="615950" y="2065338"/>
            <a:ext cx="10515600" cy="285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-US" sz="50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THANKS</a:t>
            </a:r>
            <a:endParaRPr sz="5000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dirty="0">
                <a:solidFill>
                  <a:schemeClr val="lt1"/>
                </a:solidFill>
                <a:ea typeface="Work Sans Medium"/>
                <a:cs typeface="Work Sans Medium"/>
                <a:sym typeface="Work Sans Medium"/>
              </a:rPr>
              <a:t>Gig 'em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 dirty="0"/>
          </a:p>
        </p:txBody>
      </p:sp>
      <p:sp>
        <p:nvSpPr>
          <p:cNvPr id="423" name="Google Shape;423;p6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716125" y="535325"/>
            <a:ext cx="9513518" cy="2907221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ct val="115000"/>
              </a:lnSpc>
              <a:buSzPts val="990"/>
            </a:pPr>
            <a:r>
              <a:rPr lang="en-US" sz="4000" dirty="0"/>
              <a:t>     PROBLEM STATEMENT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Shape 189">
          <a:extLst>
            <a:ext uri="{FF2B5EF4-FFF2-40B4-BE49-F238E27FC236}">
              <a16:creationId xmlns:a16="http://schemas.microsoft.com/office/drawing/2014/main" id="{5824E673-5457-4BF5-169B-312981B8B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>
            <a:extLst>
              <a:ext uri="{FF2B5EF4-FFF2-40B4-BE49-F238E27FC236}">
                <a16:creationId xmlns:a16="http://schemas.microsoft.com/office/drawing/2014/main" id="{6F3B2FAC-1C12-B634-0BF3-34E4E7AC34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125" y="535325"/>
            <a:ext cx="10515600" cy="506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000" dirty="0"/>
              <a:t>Advanced ETL Orchestration </a:t>
            </a:r>
            <a:endParaRPr sz="4000" dirty="0"/>
          </a:p>
        </p:txBody>
      </p:sp>
      <p:sp>
        <p:nvSpPr>
          <p:cNvPr id="191" name="Google Shape;191;p29">
            <a:extLst>
              <a:ext uri="{FF2B5EF4-FFF2-40B4-BE49-F238E27FC236}">
                <a16:creationId xmlns:a16="http://schemas.microsoft.com/office/drawing/2014/main" id="{B6DEA6B7-E35D-0A73-99D2-6AF9E43A6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50" y="2531966"/>
            <a:ext cx="10515600" cy="355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730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 Medium"/>
              <a:buChar char="●"/>
            </a:pPr>
            <a:r>
              <a:rPr lang="en-US" sz="2000" dirty="0"/>
              <a:t>Current pipeline generates synthetic product data using Python</a:t>
            </a:r>
            <a:br>
              <a:rPr lang="en-US" sz="2000" dirty="0"/>
            </a:br>
            <a:endParaRPr sz="2000" dirty="0"/>
          </a:p>
          <a:p>
            <a:pPr marL="457200" lvl="0" indent="-2730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 Medium"/>
              <a:buChar char="●"/>
            </a:pPr>
            <a:r>
              <a:rPr lang="en-US" sz="2000" dirty="0"/>
              <a:t>Data cleaned and transformed before loading into MariaDB</a:t>
            </a:r>
            <a:br>
              <a:rPr lang="en-US" sz="2000" dirty="0"/>
            </a:br>
            <a:endParaRPr sz="2000" dirty="0"/>
          </a:p>
          <a:p>
            <a:pPr marL="457200" lvl="0" indent="-2730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 Medium"/>
              <a:buChar char="●"/>
            </a:pPr>
            <a:r>
              <a:rPr lang="en-US" sz="2000" dirty="0"/>
              <a:t>Vector embeddings generated using MiniLM for semantic search</a:t>
            </a:r>
            <a:br>
              <a:rPr lang="en-US" sz="2000" dirty="0"/>
            </a:br>
            <a:endParaRPr sz="2000" dirty="0"/>
          </a:p>
          <a:p>
            <a:pPr marL="457200" lvl="0" indent="-2730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 Medium"/>
              <a:buChar char="●"/>
            </a:pPr>
            <a:r>
              <a:rPr lang="en-US" sz="2000" dirty="0"/>
              <a:t>New goal: Scale pipeline using orchestration (Airflow)</a:t>
            </a:r>
            <a:br>
              <a:rPr lang="en-US" sz="2000" dirty="0"/>
            </a:br>
            <a:endParaRPr sz="2000" dirty="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92" name="Google Shape;192;p29">
            <a:extLst>
              <a:ext uri="{FF2B5EF4-FFF2-40B4-BE49-F238E27FC236}">
                <a16:creationId xmlns:a16="http://schemas.microsoft.com/office/drawing/2014/main" id="{B66862E3-6FC0-C37E-E499-39BD814C682F}"/>
              </a:ext>
            </a:extLst>
          </p:cNvPr>
          <p:cNvSpPr txBox="1"/>
          <p:nvPr/>
        </p:nvSpPr>
        <p:spPr>
          <a:xfrm>
            <a:off x="911500" y="1302150"/>
            <a:ext cx="39642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ETL Overview</a:t>
            </a:r>
            <a:endParaRPr sz="2800" dirty="0">
              <a:solidFill>
                <a:schemeClr val="dk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3" name="Picture 2" descr="A screenshot of a registration system&#10;&#10;AI-generated content may be incorrect.">
            <a:extLst>
              <a:ext uri="{FF2B5EF4-FFF2-40B4-BE49-F238E27FC236}">
                <a16:creationId xmlns:a16="http://schemas.microsoft.com/office/drawing/2014/main" id="{24812D64-9912-20D9-6FD9-945BEAAD7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01" y="151733"/>
            <a:ext cx="10336440" cy="59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38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904500" y="681325"/>
            <a:ext cx="10515600" cy="118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800" b="0" dirty="0"/>
              <a:t> Current ETL Workflow</a:t>
            </a:r>
            <a:endParaRPr sz="2800" b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10339264" y="5269401"/>
            <a:ext cx="328246" cy="17559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375" y="1303604"/>
            <a:ext cx="5150726" cy="467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A0BB056-DBA8-F0BA-B95B-2EDF1C7B0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53" y="413992"/>
            <a:ext cx="10606222" cy="58727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513550" y="549790"/>
            <a:ext cx="10515600" cy="511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Why is orchestration needed?</a:t>
            </a:r>
            <a:endParaRPr sz="2800" dirty="0"/>
          </a:p>
        </p:txBody>
      </p:sp>
      <p:sp>
        <p:nvSpPr>
          <p:cNvPr id="205" name="Google Shape;205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206" name="Google Shape;206;p31"/>
          <p:cNvGraphicFramePr/>
          <p:nvPr/>
        </p:nvGraphicFramePr>
        <p:xfrm>
          <a:off x="2279250" y="1787325"/>
          <a:ext cx="7447200" cy="2301240"/>
        </p:xfrm>
        <a:graphic>
          <a:graphicData uri="http://schemas.openxmlformats.org/drawingml/2006/table">
            <a:tbl>
              <a:tblPr>
                <a:noFill/>
                <a:tableStyleId>{5699B033-EE29-4404-AAEA-B4746F73A01C}</a:tableStyleId>
              </a:tblPr>
              <a:tblGrid>
                <a:gridCol w="275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b="1" dirty="0"/>
                        <a:t>Limitation of Script</a:t>
                      </a:r>
                      <a:endParaRPr sz="1600" b="1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b="1" dirty="0"/>
                        <a:t>Benefit of Orchestration</a:t>
                      </a:r>
                      <a:endParaRPr sz="1600" b="1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dirty="0"/>
                        <a:t>No scheduling</a:t>
                      </a:r>
                      <a:endParaRPr sz="1600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dirty="0"/>
                        <a:t>Time-based &amp; event-driven runs</a:t>
                      </a:r>
                      <a:endParaRPr sz="1600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dirty="0"/>
                        <a:t>No retry logic</a:t>
                      </a:r>
                      <a:endParaRPr sz="1600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dirty="0"/>
                        <a:t>Automatic retries with backoff</a:t>
                      </a:r>
                      <a:endParaRPr sz="1600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dirty="0"/>
                        <a:t>Hard to debug failures</a:t>
                      </a:r>
                      <a:endParaRPr sz="1600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dirty="0"/>
                        <a:t>UI-based logs + alerting</a:t>
                      </a:r>
                      <a:endParaRPr sz="1600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dirty="0"/>
                        <a:t>No pipeline visibility</a:t>
                      </a:r>
                      <a:endParaRPr sz="1600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dirty="0"/>
                        <a:t>DAG dependency visualization</a:t>
                      </a:r>
                      <a:endParaRPr sz="1600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dirty="0"/>
                        <a:t>Manual execution</a:t>
                      </a:r>
                      <a:endParaRPr sz="1600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dirty="0"/>
                        <a:t>Fully automated</a:t>
                      </a:r>
                      <a:endParaRPr sz="1600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5A608B-0992-675C-6686-19CC80908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99" y="199696"/>
            <a:ext cx="10319946" cy="61027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 hidden="1"/>
          <p:cNvSpPr txBox="1">
            <a:spLocks noGrp="1"/>
          </p:cNvSpPr>
          <p:nvPr>
            <p:ph type="title"/>
          </p:nvPr>
        </p:nvSpPr>
        <p:spPr>
          <a:xfrm>
            <a:off x="773950" y="2194023"/>
            <a:ext cx="10515600" cy="1061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800" b="0" dirty="0"/>
              <a:t>Proposed Airflow-Based </a:t>
            </a:r>
            <a:br>
              <a:rPr lang="en-US" sz="2800" b="0" dirty="0"/>
            </a:br>
            <a:r>
              <a:rPr lang="en-US" sz="2800" b="0" dirty="0"/>
              <a:t>Architecture</a:t>
            </a:r>
            <a:endParaRPr sz="2800" b="0" dirty="0"/>
          </a:p>
          <a:p>
            <a:pPr marL="2286000" lvl="0" indent="457200" algn="l" rtl="0">
              <a:spcBef>
                <a:spcPts val="400"/>
              </a:spcBef>
              <a:spcAft>
                <a:spcPts val="0"/>
              </a:spcAft>
              <a:buNone/>
            </a:pPr>
            <a:endParaRPr sz="265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2" hidden="1"/>
          <p:cNvSpPr txBox="1">
            <a:spLocks noGrp="1"/>
          </p:cNvSpPr>
          <p:nvPr>
            <p:ph type="body" idx="1"/>
          </p:nvPr>
        </p:nvSpPr>
        <p:spPr>
          <a:xfrm flipH="1">
            <a:off x="-3026166" y="4412011"/>
            <a:ext cx="3858016" cy="167775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79BC23-8356-F849-8012-3CB11AEB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40" y="203309"/>
            <a:ext cx="9948897" cy="60885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title"/>
          </p:nvPr>
        </p:nvSpPr>
        <p:spPr>
          <a:xfrm>
            <a:off x="831850" y="390618"/>
            <a:ext cx="10515600" cy="1263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Error handling and logging</a:t>
            </a:r>
            <a:endParaRPr sz="2800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9E2B95-0A6D-500B-558F-BB286D0FB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56" y="189186"/>
            <a:ext cx="10454609" cy="60896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Shape 230">
          <a:extLst>
            <a:ext uri="{FF2B5EF4-FFF2-40B4-BE49-F238E27FC236}">
              <a16:creationId xmlns:a16="http://schemas.microsoft.com/office/drawing/2014/main" id="{DF6733B6-6F86-C44F-5E13-A6AFFDE43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>
            <a:extLst>
              <a:ext uri="{FF2B5EF4-FFF2-40B4-BE49-F238E27FC236}">
                <a16:creationId xmlns:a16="http://schemas.microsoft.com/office/drawing/2014/main" id="{EA7E6F54-80D0-A60B-4B48-C2FEF5FACC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175" y="260418"/>
            <a:ext cx="10515600" cy="1263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800" b="0" dirty="0"/>
              <a:t>Monitoring &amp; Observability</a:t>
            </a:r>
            <a:endParaRPr sz="2800" b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800" b="0" dirty="0"/>
          </a:p>
        </p:txBody>
      </p:sp>
      <p:sp>
        <p:nvSpPr>
          <p:cNvPr id="232" name="Google Shape;232;p35">
            <a:extLst>
              <a:ext uri="{FF2B5EF4-FFF2-40B4-BE49-F238E27FC236}">
                <a16:creationId xmlns:a16="http://schemas.microsoft.com/office/drawing/2014/main" id="{2835D207-37B9-41C6-AB77-230406FBB3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3125" y="2260063"/>
            <a:ext cx="10515600" cy="15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 Medium"/>
              <a:buChar char="●"/>
            </a:pPr>
            <a:r>
              <a:rPr lang="en-US" sz="1800" dirty="0"/>
              <a:t>Airflow UI provides run logs and execution history</a:t>
            </a:r>
            <a:br>
              <a:rPr lang="en-US" sz="1800" dirty="0"/>
            </a:b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 Medium"/>
              <a:buChar char="●"/>
            </a:pPr>
            <a:r>
              <a:rPr lang="en-US" sz="1800" dirty="0"/>
              <a:t>Integration with Prometheus + Grafana for metrics</a:t>
            </a:r>
            <a:br>
              <a:rPr lang="en-US" sz="1800" dirty="0"/>
            </a:b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 Medium"/>
              <a:buChar char="●"/>
            </a:pPr>
            <a:r>
              <a:rPr lang="en-US" sz="1800" dirty="0"/>
              <a:t>Pipeline KPIs tracked:</a:t>
            </a:r>
            <a:br>
              <a:rPr lang="en-US" sz="1800" dirty="0"/>
            </a:br>
            <a:endParaRPr sz="1800" dirty="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 Medium"/>
              <a:buChar char="-"/>
            </a:pPr>
            <a:r>
              <a:rPr lang="en-US" sz="1800" dirty="0"/>
              <a:t>record throughput</a:t>
            </a:r>
            <a:br>
              <a:rPr lang="en-US" sz="1800" dirty="0"/>
            </a:br>
            <a:endParaRPr sz="1800" dirty="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 Medium"/>
              <a:buChar char="-"/>
            </a:pPr>
            <a:r>
              <a:rPr lang="en-US" sz="1800" dirty="0"/>
              <a:t>failed inserts</a:t>
            </a:r>
            <a:br>
              <a:rPr lang="en-US" sz="1800" dirty="0"/>
            </a:br>
            <a:endParaRPr sz="1800" dirty="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 Medium"/>
              <a:buChar char="-"/>
            </a:pPr>
            <a:r>
              <a:rPr lang="en-US" sz="1800" dirty="0"/>
              <a:t>embedding generation latency</a:t>
            </a:r>
            <a:br>
              <a:rPr lang="en-US" sz="1800" dirty="0"/>
            </a:b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9CA030-C2DF-49B3-178E-064DD64A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38" y="493472"/>
            <a:ext cx="12202438" cy="5871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A8DF3-60BF-B2E9-8189-C0929223D920}"/>
              </a:ext>
            </a:extLst>
          </p:cNvPr>
          <p:cNvSpPr txBox="1"/>
          <p:nvPr/>
        </p:nvSpPr>
        <p:spPr>
          <a:xfrm>
            <a:off x="-10438" y="3162"/>
            <a:ext cx="12177859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N8N Configuration for Automated CMIS Event Registration</a:t>
            </a:r>
          </a:p>
        </p:txBody>
      </p:sp>
    </p:spTree>
    <p:extLst>
      <p:ext uri="{BB962C8B-B14F-4D97-AF65-F5344CB8AC3E}">
        <p14:creationId xmlns:p14="http://schemas.microsoft.com/office/powerpoint/2010/main" val="2556737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896075" y="477441"/>
            <a:ext cx="10515600" cy="59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Sample Airflow DAG Code</a:t>
            </a:r>
            <a:endParaRPr sz="2800" dirty="0"/>
          </a:p>
        </p:txBody>
      </p:sp>
      <p:sp>
        <p:nvSpPr>
          <p:cNvPr id="225" name="Google Shape;225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screenshot of a financial report&#10;&#10;AI-generated content may be incorrect.">
            <a:extLst>
              <a:ext uri="{FF2B5EF4-FFF2-40B4-BE49-F238E27FC236}">
                <a16:creationId xmlns:a16="http://schemas.microsoft.com/office/drawing/2014/main" id="{B3433648-26F7-F428-7F88-93DC653B9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2" y="297377"/>
            <a:ext cx="10635030" cy="59437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AMU Brand Platform 2025">
      <a:dk1>
        <a:srgbClr val="202020"/>
      </a:dk1>
      <a:lt1>
        <a:srgbClr val="FFFFFF"/>
      </a:lt1>
      <a:dk2>
        <a:srgbClr val="500000"/>
      </a:dk2>
      <a:lt2>
        <a:srgbClr val="D1D1D1"/>
      </a:lt2>
      <a:accent1>
        <a:srgbClr val="3C0000"/>
      </a:accent1>
      <a:accent2>
        <a:srgbClr val="732F2F"/>
      </a:accent2>
      <a:accent3>
        <a:srgbClr val="D6D3C3"/>
      </a:accent3>
      <a:accent4>
        <a:srgbClr val="707070"/>
      </a:accent4>
      <a:accent5>
        <a:srgbClr val="3E3E3E"/>
      </a:accent5>
      <a:accent6>
        <a:srgbClr val="D6D3C3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</Words>
  <Application>Microsoft Office PowerPoint</Application>
  <PresentationFormat>Widescreen</PresentationFormat>
  <Paragraphs>49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Work Sans Black</vt:lpstr>
      <vt:lpstr>Work Sans Medium</vt:lpstr>
      <vt:lpstr>Arial</vt:lpstr>
      <vt:lpstr>Work Sans SemiBold</vt:lpstr>
      <vt:lpstr>Oswald Medium</vt:lpstr>
      <vt:lpstr>Work Sans ExtraBold</vt:lpstr>
      <vt:lpstr>Office Theme</vt:lpstr>
      <vt:lpstr>CMIS CASE COMPETITION MaysCentral Event Management System</vt:lpstr>
      <vt:lpstr>     PROBLEM STATEMENT </vt:lpstr>
      <vt:lpstr>Advanced ETL Orchestration </vt:lpstr>
      <vt:lpstr> Current ETL Workflow </vt:lpstr>
      <vt:lpstr>Why is orchestration needed?</vt:lpstr>
      <vt:lpstr>Proposed Airflow-Based  Architecture </vt:lpstr>
      <vt:lpstr>Error handling and logging</vt:lpstr>
      <vt:lpstr>Monitoring &amp; Observability </vt:lpstr>
      <vt:lpstr>Sample Airflow DAG Code</vt:lpstr>
      <vt:lpstr>Monitoring &amp; Observability </vt:lpstr>
      <vt:lpstr>THANKS Gig 'em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Sonali Dash</dc:creator>
  <cp:lastModifiedBy>Sonali Dash</cp:lastModifiedBy>
  <cp:revision>11</cp:revision>
  <dcterms:modified xsi:type="dcterms:W3CDTF">2025-12-30T21:18:31Z</dcterms:modified>
</cp:coreProperties>
</file>